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7" r:id="rId12"/>
    <p:sldId id="274" r:id="rId13"/>
    <p:sldId id="275" r:id="rId14"/>
    <p:sldId id="268" r:id="rId15"/>
    <p:sldId id="271" r:id="rId16"/>
    <p:sldId id="272" r:id="rId17"/>
    <p:sldId id="273" r:id="rId18"/>
    <p:sldId id="276" r:id="rId19"/>
  </p:sldIdLst>
  <p:sldSz cx="18288000" cy="10287000"/>
  <p:notesSz cx="6858000" cy="9144000"/>
  <p:embeddedFontLst>
    <p:embeddedFont>
      <p:font typeface="Cabin Regular" panose="020B0604020202020204" charset="0"/>
      <p:regular r:id="rId21"/>
    </p:embeddedFont>
    <p:embeddedFont>
      <p:font typeface="Cabin Regular Bold" panose="020B0604020202020204" charset="0"/>
      <p:regular r:id="rId22"/>
    </p:embeddedFont>
    <p:embeddedFont>
      <p:font typeface="Calibri" panose="020F0502020204030204" pitchFamily="34" charset="0"/>
      <p:regular r:id="rId23"/>
      <p:bold r:id="rId24"/>
      <p:italic r:id="rId25"/>
      <p:boldItalic r:id="rId26"/>
    </p:embeddedFont>
    <p:embeddedFont>
      <p:font typeface="Muli Regula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49A99-7105-4D60-A22A-9D5A7B3A73FB}" type="datetimeFigureOut">
              <a:rPr lang="en-US" smtClean="0"/>
              <a:t>7/10/2023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446A28-DB58-4A17-A9B7-755D3D7C59E3}" type="slidenum">
              <a:rPr lang="en-US" smtClean="0"/>
              <a:t>‹#›</a:t>
            </a:fld>
            <a:endParaRPr lang="en-US"/>
          </a:p>
        </p:txBody>
      </p:sp>
    </p:spTree>
    <p:extLst>
      <p:ext uri="{BB962C8B-B14F-4D97-AF65-F5344CB8AC3E}">
        <p14:creationId xmlns:p14="http://schemas.microsoft.com/office/powerpoint/2010/main" val="4171603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446A28-DB58-4A17-A9B7-755D3D7C59E3}" type="slidenum">
              <a:rPr lang="en-US" smtClean="0"/>
              <a:t>1</a:t>
            </a:fld>
            <a:endParaRPr lang="en-US"/>
          </a:p>
        </p:txBody>
      </p:sp>
    </p:spTree>
    <p:extLst>
      <p:ext uri="{BB962C8B-B14F-4D97-AF65-F5344CB8AC3E}">
        <p14:creationId xmlns:p14="http://schemas.microsoft.com/office/powerpoint/2010/main" val="9302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446A28-DB58-4A17-A9B7-755D3D7C59E3}" type="slidenum">
              <a:rPr lang="en-US" smtClean="0"/>
              <a:t>2</a:t>
            </a:fld>
            <a:endParaRPr lang="en-US"/>
          </a:p>
        </p:txBody>
      </p:sp>
    </p:spTree>
    <p:extLst>
      <p:ext uri="{BB962C8B-B14F-4D97-AF65-F5344CB8AC3E}">
        <p14:creationId xmlns:p14="http://schemas.microsoft.com/office/powerpoint/2010/main" val="359775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7507" y="1689275"/>
            <a:ext cx="4287237" cy="803857"/>
          </a:xfrm>
          <a:custGeom>
            <a:avLst/>
            <a:gdLst/>
            <a:ahLst/>
            <a:cxnLst/>
            <a:rect l="l" t="t" r="r" b="b"/>
            <a:pathLst>
              <a:path w="4287237" h="803857">
                <a:moveTo>
                  <a:pt x="0" y="0"/>
                </a:moveTo>
                <a:lnTo>
                  <a:pt x="4287237" y="0"/>
                </a:lnTo>
                <a:lnTo>
                  <a:pt x="4287237" y="803857"/>
                </a:lnTo>
                <a:lnTo>
                  <a:pt x="0" y="803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04800" y="964058"/>
            <a:ext cx="9321942" cy="2991781"/>
          </a:xfrm>
          <a:prstGeom prst="rect">
            <a:avLst/>
          </a:prstGeom>
        </p:spPr>
        <p:txBody>
          <a:bodyPr wrap="square" lIns="0" tIns="0" rIns="0" bIns="0" rtlCol="0" anchor="t">
            <a:spAutoFit/>
          </a:bodyPr>
          <a:lstStyle/>
          <a:p>
            <a:pPr>
              <a:lnSpc>
                <a:spcPts val="12399"/>
              </a:lnSpc>
            </a:pPr>
            <a:r>
              <a:rPr lang="en-US" sz="6600">
                <a:solidFill>
                  <a:srgbClr val="000000"/>
                </a:solidFill>
                <a:latin typeface="Cabin Regular Bold"/>
              </a:rPr>
              <a:t>Phân tích và thiết kế hệ thống quản lý Tour du lịch</a:t>
            </a:r>
          </a:p>
        </p:txBody>
      </p:sp>
      <p:sp>
        <p:nvSpPr>
          <p:cNvPr id="5" name="TextBox 5"/>
          <p:cNvSpPr txBox="1"/>
          <p:nvPr/>
        </p:nvSpPr>
        <p:spPr>
          <a:xfrm>
            <a:off x="533400" y="4416160"/>
            <a:ext cx="9188760" cy="4083041"/>
          </a:xfrm>
          <a:prstGeom prst="rect">
            <a:avLst/>
          </a:prstGeom>
        </p:spPr>
        <p:txBody>
          <a:bodyPr wrap="square" lIns="0" tIns="0" rIns="0" bIns="0" rtlCol="0" anchor="t">
            <a:spAutoFit/>
          </a:bodyPr>
          <a:lstStyle/>
          <a:p>
            <a:pPr>
              <a:lnSpc>
                <a:spcPts val="4619"/>
              </a:lnSpc>
            </a:pPr>
            <a:r>
              <a:rPr lang="en-US" sz="3299">
                <a:solidFill>
                  <a:srgbClr val="000000"/>
                </a:solidFill>
                <a:latin typeface="Muli Regular"/>
              </a:rPr>
              <a:t>Giảng viên hướng dẫn: Nguyễn Hữu Đức</a:t>
            </a:r>
          </a:p>
          <a:p>
            <a:pPr>
              <a:lnSpc>
                <a:spcPts val="4619"/>
              </a:lnSpc>
            </a:pPr>
            <a:endParaRPr lang="en-US" sz="3299">
              <a:solidFill>
                <a:srgbClr val="000000"/>
              </a:solidFill>
              <a:latin typeface="Muli Regular"/>
            </a:endParaRPr>
          </a:p>
          <a:p>
            <a:pPr>
              <a:lnSpc>
                <a:spcPts val="4619"/>
              </a:lnSpc>
            </a:pPr>
            <a:r>
              <a:rPr lang="en-US" sz="3299">
                <a:solidFill>
                  <a:srgbClr val="000000"/>
                </a:solidFill>
                <a:latin typeface="Muli Regular"/>
              </a:rPr>
              <a:t>Thành viên:</a:t>
            </a:r>
          </a:p>
          <a:p>
            <a:pPr>
              <a:lnSpc>
                <a:spcPts val="4619"/>
              </a:lnSpc>
            </a:pPr>
            <a:r>
              <a:rPr lang="en-US" sz="3299">
                <a:solidFill>
                  <a:srgbClr val="000000"/>
                </a:solidFill>
                <a:latin typeface="Muli Regular"/>
              </a:rPr>
              <a:t>	Nguyễn Ngọc Linh – 20204576</a:t>
            </a:r>
          </a:p>
          <a:p>
            <a:pPr>
              <a:lnSpc>
                <a:spcPts val="4619"/>
              </a:lnSpc>
            </a:pPr>
            <a:r>
              <a:rPr lang="en-US" sz="3299">
                <a:solidFill>
                  <a:srgbClr val="000000"/>
                </a:solidFill>
                <a:latin typeface="Muli Regular"/>
              </a:rPr>
              <a:t>	Ninh Thành Vinh – 20200670</a:t>
            </a:r>
          </a:p>
          <a:p>
            <a:pPr>
              <a:lnSpc>
                <a:spcPts val="4619"/>
              </a:lnSpc>
            </a:pPr>
            <a:r>
              <a:rPr lang="en-US" sz="3299">
                <a:solidFill>
                  <a:srgbClr val="000000"/>
                </a:solidFill>
                <a:latin typeface="Muli Regular"/>
              </a:rPr>
              <a:t>	Nguyễn Việt Hưng – 20204563</a:t>
            </a:r>
          </a:p>
          <a:p>
            <a:pPr>
              <a:lnSpc>
                <a:spcPts val="4619"/>
              </a:lnSpc>
            </a:pPr>
            <a:r>
              <a:rPr lang="en-US" sz="3299">
                <a:solidFill>
                  <a:srgbClr val="000000"/>
                </a:solidFill>
                <a:latin typeface="Muli Regular"/>
              </a:rPr>
              <a:t>	Nguyễn Văn Hiển - 20204548  </a:t>
            </a:r>
          </a:p>
        </p:txBody>
      </p:sp>
      <p:grpSp>
        <p:nvGrpSpPr>
          <p:cNvPr id="6" name="Group 6"/>
          <p:cNvGrpSpPr/>
          <p:nvPr/>
        </p:nvGrpSpPr>
        <p:grpSpPr>
          <a:xfrm>
            <a:off x="873792" y="555952"/>
            <a:ext cx="7855309" cy="472748"/>
            <a:chOff x="0" y="0"/>
            <a:chExt cx="10473753" cy="630331"/>
          </a:xfrm>
        </p:grpSpPr>
        <p:sp>
          <p:nvSpPr>
            <p:cNvPr id="7" name="Freeform 7"/>
            <p:cNvSpPr/>
            <p:nvPr/>
          </p:nvSpPr>
          <p:spPr>
            <a:xfrm>
              <a:off x="0" y="0"/>
              <a:ext cx="630331" cy="630331"/>
            </a:xfrm>
            <a:custGeom>
              <a:avLst/>
              <a:gdLst/>
              <a:ahLst/>
              <a:cxnLst/>
              <a:rect l="l" t="t" r="r" b="b"/>
              <a:pathLst>
                <a:path w="630331" h="630331">
                  <a:moveTo>
                    <a:pt x="0" y="0"/>
                  </a:moveTo>
                  <a:lnTo>
                    <a:pt x="630331" y="0"/>
                  </a:lnTo>
                  <a:lnTo>
                    <a:pt x="630331" y="630331"/>
                  </a:lnTo>
                  <a:lnTo>
                    <a:pt x="0" y="630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853389" y="229964"/>
              <a:ext cx="9620364" cy="400367"/>
            </a:xfrm>
            <a:prstGeom prst="rect">
              <a:avLst/>
            </a:prstGeom>
          </p:spPr>
          <p:txBody>
            <a:bodyPr wrap="square" lIns="0" tIns="0" rIns="0" bIns="0" rtlCol="0" anchor="t">
              <a:spAutoFit/>
            </a:bodyPr>
            <a:lstStyle/>
            <a:p>
              <a:pPr>
                <a:lnSpc>
                  <a:spcPts val="2241"/>
                </a:lnSpc>
                <a:spcBef>
                  <a:spcPct val="0"/>
                </a:spcBef>
              </a:pPr>
              <a:r>
                <a:rPr lang="en-US" sz="2800">
                  <a:solidFill>
                    <a:srgbClr val="000000"/>
                  </a:solidFill>
                  <a:latin typeface="Cabin Regular"/>
                </a:rPr>
                <a:t>Trường CNTT &amp; TT – Đại học Bách Khoa Hà Nội</a:t>
              </a:r>
            </a:p>
          </p:txBody>
        </p:sp>
      </p:grpSp>
      <p:sp>
        <p:nvSpPr>
          <p:cNvPr id="9" name="Freeform 9"/>
          <p:cNvSpPr/>
          <p:nvPr/>
        </p:nvSpPr>
        <p:spPr>
          <a:xfrm rot="8473615">
            <a:off x="8707616" y="687475"/>
            <a:ext cx="666165" cy="1347025"/>
          </a:xfrm>
          <a:custGeom>
            <a:avLst/>
            <a:gdLst/>
            <a:ahLst/>
            <a:cxnLst/>
            <a:rect l="l" t="t" r="r" b="b"/>
            <a:pathLst>
              <a:path w="666165" h="1347025">
                <a:moveTo>
                  <a:pt x="0" y="0"/>
                </a:moveTo>
                <a:lnTo>
                  <a:pt x="666165" y="0"/>
                </a:lnTo>
                <a:lnTo>
                  <a:pt x="666165" y="1347026"/>
                </a:lnTo>
                <a:lnTo>
                  <a:pt x="0" y="13470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Oval 9">
            <a:extLst>
              <a:ext uri="{FF2B5EF4-FFF2-40B4-BE49-F238E27FC236}">
                <a16:creationId xmlns:a16="http://schemas.microsoft.com/office/drawing/2014/main" id="{082A4D90-E79B-CFB8-F6AD-92E7715C5F85}"/>
              </a:ext>
            </a:extLst>
          </p:cNvPr>
          <p:cNvSpPr/>
          <p:nvPr/>
        </p:nvSpPr>
        <p:spPr>
          <a:xfrm>
            <a:off x="9492427" y="-872569"/>
            <a:ext cx="13959438" cy="12032137"/>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495300"/>
            <a:ext cx="8621125"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Biểu đồ Trình tự</a:t>
            </a:r>
          </a:p>
        </p:txBody>
      </p:sp>
      <p:sp>
        <p:nvSpPr>
          <p:cNvPr id="21" name="Freeform 21"/>
          <p:cNvSpPr/>
          <p:nvPr/>
        </p:nvSpPr>
        <p:spPr>
          <a:xfrm rot="1612977">
            <a:off x="278460" y="199598"/>
            <a:ext cx="441071" cy="891872"/>
          </a:xfrm>
          <a:custGeom>
            <a:avLst/>
            <a:gdLst/>
            <a:ahLst/>
            <a:cxnLst/>
            <a:rect l="l" t="t" r="r" b="b"/>
            <a:pathLst>
              <a:path w="441071" h="891872">
                <a:moveTo>
                  <a:pt x="0" y="0"/>
                </a:moveTo>
                <a:lnTo>
                  <a:pt x="441071" y="0"/>
                </a:lnTo>
                <a:lnTo>
                  <a:pt x="441071" y="891872"/>
                </a:lnTo>
                <a:lnTo>
                  <a:pt x="0" y="891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2" name="Picture 21" descr="A picture containing text, diagram, parallel, line&#10;&#10;Description automatically generated">
            <a:extLst>
              <a:ext uri="{FF2B5EF4-FFF2-40B4-BE49-F238E27FC236}">
                <a16:creationId xmlns:a16="http://schemas.microsoft.com/office/drawing/2014/main" id="{A0EC2BFA-FF25-0C1E-C85A-B213F49AFE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950" y="2247900"/>
            <a:ext cx="9211310" cy="7331020"/>
          </a:xfrm>
          <a:prstGeom prst="rect">
            <a:avLst/>
          </a:prstGeom>
        </p:spPr>
      </p:pic>
      <p:sp>
        <p:nvSpPr>
          <p:cNvPr id="23" name="TextBox 22">
            <a:extLst>
              <a:ext uri="{FF2B5EF4-FFF2-40B4-BE49-F238E27FC236}">
                <a16:creationId xmlns:a16="http://schemas.microsoft.com/office/drawing/2014/main" id="{56E45E2E-C5E7-678A-90B8-F209C71E09C3}"/>
              </a:ext>
            </a:extLst>
          </p:cNvPr>
          <p:cNvSpPr txBox="1"/>
          <p:nvPr/>
        </p:nvSpPr>
        <p:spPr>
          <a:xfrm>
            <a:off x="10515600" y="4728001"/>
            <a:ext cx="6728124" cy="830997"/>
          </a:xfrm>
          <a:prstGeom prst="rect">
            <a:avLst/>
          </a:prstGeom>
          <a:noFill/>
        </p:spPr>
        <p:txBody>
          <a:bodyPr wrap="none" rtlCol="0">
            <a:spAutoFit/>
          </a:bodyPr>
          <a:lstStyle/>
          <a:p>
            <a:r>
              <a:rPr lang="en-US" sz="4800" b="1">
                <a:latin typeface="Cabin Regular" panose="020B0604020202020204" charset="0"/>
              </a:rPr>
              <a:t>Biểu đồ Trình Tự đặt Tour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609600" y="419100"/>
            <a:ext cx="10546360"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Thiết kế biểu đồ lớp</a:t>
            </a:r>
          </a:p>
        </p:txBody>
      </p:sp>
      <p:pic>
        <p:nvPicPr>
          <p:cNvPr id="35" name="Picture 34" descr="A picture containing text, screenshot, font, rectangle&#10;&#10;Description automatically generated">
            <a:extLst>
              <a:ext uri="{FF2B5EF4-FFF2-40B4-BE49-F238E27FC236}">
                <a16:creationId xmlns:a16="http://schemas.microsoft.com/office/drawing/2014/main" id="{58087409-767E-2844-24D2-8BDE8381DF7E}"/>
              </a:ext>
            </a:extLst>
          </p:cNvPr>
          <p:cNvPicPr>
            <a:picLocks noChangeAspect="1"/>
          </p:cNvPicPr>
          <p:nvPr/>
        </p:nvPicPr>
        <p:blipFill>
          <a:blip r:embed="rId2"/>
          <a:stretch>
            <a:fillRect/>
          </a:stretch>
        </p:blipFill>
        <p:spPr>
          <a:xfrm>
            <a:off x="3657600" y="1943100"/>
            <a:ext cx="10095055" cy="5939473"/>
          </a:xfrm>
          <a:prstGeom prst="rect">
            <a:avLst/>
          </a:prstGeom>
        </p:spPr>
      </p:pic>
      <p:sp>
        <p:nvSpPr>
          <p:cNvPr id="36" name="TextBox 17">
            <a:extLst>
              <a:ext uri="{FF2B5EF4-FFF2-40B4-BE49-F238E27FC236}">
                <a16:creationId xmlns:a16="http://schemas.microsoft.com/office/drawing/2014/main" id="{88D57EB3-1CE6-7697-53B0-47645ACFC788}"/>
              </a:ext>
            </a:extLst>
          </p:cNvPr>
          <p:cNvSpPr txBox="1"/>
          <p:nvPr/>
        </p:nvSpPr>
        <p:spPr>
          <a:xfrm>
            <a:off x="4267200" y="8129608"/>
            <a:ext cx="12649200" cy="1180067"/>
          </a:xfrm>
          <a:prstGeom prst="rect">
            <a:avLst/>
          </a:prstGeom>
        </p:spPr>
        <p:txBody>
          <a:bodyPr wrap="square" lIns="0" tIns="0" rIns="0" bIns="0" rtlCol="0" anchor="t">
            <a:spAutoFit/>
          </a:bodyPr>
          <a:lstStyle/>
          <a:p>
            <a:pPr marL="0" lvl="0" indent="0">
              <a:lnSpc>
                <a:spcPts val="9750"/>
              </a:lnSpc>
            </a:pPr>
            <a:r>
              <a:rPr lang="en-US" sz="7500" u="none">
                <a:solidFill>
                  <a:srgbClr val="000000"/>
                </a:solidFill>
                <a:latin typeface="Cabin Regular Bold"/>
              </a:rPr>
              <a:t>Thiết kế biểu đồ lớp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609600" y="419100"/>
            <a:ext cx="10546360"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Thiết kế biểu đồ lớp</a:t>
            </a:r>
          </a:p>
        </p:txBody>
      </p:sp>
      <p:sp>
        <p:nvSpPr>
          <p:cNvPr id="36" name="TextBox 17">
            <a:extLst>
              <a:ext uri="{FF2B5EF4-FFF2-40B4-BE49-F238E27FC236}">
                <a16:creationId xmlns:a16="http://schemas.microsoft.com/office/drawing/2014/main" id="{88D57EB3-1CE6-7697-53B0-47645ACFC788}"/>
              </a:ext>
            </a:extLst>
          </p:cNvPr>
          <p:cNvSpPr txBox="1"/>
          <p:nvPr/>
        </p:nvSpPr>
        <p:spPr>
          <a:xfrm>
            <a:off x="4114800" y="8971174"/>
            <a:ext cx="12649200" cy="1180067"/>
          </a:xfrm>
          <a:prstGeom prst="rect">
            <a:avLst/>
          </a:prstGeom>
        </p:spPr>
        <p:txBody>
          <a:bodyPr wrap="square" lIns="0" tIns="0" rIns="0" bIns="0" rtlCol="0" anchor="t">
            <a:spAutoFit/>
          </a:bodyPr>
          <a:lstStyle/>
          <a:p>
            <a:pPr marL="0" lvl="0" indent="0">
              <a:lnSpc>
                <a:spcPts val="9750"/>
              </a:lnSpc>
            </a:pPr>
            <a:r>
              <a:rPr lang="en-US" sz="7500" u="none">
                <a:solidFill>
                  <a:srgbClr val="000000"/>
                </a:solidFill>
                <a:latin typeface="Cabin Regular Bold"/>
              </a:rPr>
              <a:t>Thiết kế biểu đồ lớp Views</a:t>
            </a:r>
          </a:p>
        </p:txBody>
      </p:sp>
      <p:pic>
        <p:nvPicPr>
          <p:cNvPr id="2" name="Picture 1" descr="A screenshot of a computer program&#10;&#10;Description automatically generated with low confidence">
            <a:extLst>
              <a:ext uri="{FF2B5EF4-FFF2-40B4-BE49-F238E27FC236}">
                <a16:creationId xmlns:a16="http://schemas.microsoft.com/office/drawing/2014/main" id="{22517F7C-9152-2C70-A2B6-42FBEE68DBD8}"/>
              </a:ext>
            </a:extLst>
          </p:cNvPr>
          <p:cNvPicPr>
            <a:picLocks noChangeAspect="1"/>
          </p:cNvPicPr>
          <p:nvPr/>
        </p:nvPicPr>
        <p:blipFill>
          <a:blip r:embed="rId2"/>
          <a:stretch>
            <a:fillRect/>
          </a:stretch>
        </p:blipFill>
        <p:spPr>
          <a:xfrm>
            <a:off x="4495800" y="1490573"/>
            <a:ext cx="8305800" cy="7518701"/>
          </a:xfrm>
          <a:prstGeom prst="rect">
            <a:avLst/>
          </a:prstGeom>
        </p:spPr>
      </p:pic>
    </p:spTree>
    <p:extLst>
      <p:ext uri="{BB962C8B-B14F-4D97-AF65-F5344CB8AC3E}">
        <p14:creationId xmlns:p14="http://schemas.microsoft.com/office/powerpoint/2010/main" val="4126356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609600" y="419100"/>
            <a:ext cx="10546360"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Thiết kế biểu đồ lớp</a:t>
            </a:r>
          </a:p>
        </p:txBody>
      </p:sp>
      <p:sp>
        <p:nvSpPr>
          <p:cNvPr id="36" name="TextBox 17">
            <a:extLst>
              <a:ext uri="{FF2B5EF4-FFF2-40B4-BE49-F238E27FC236}">
                <a16:creationId xmlns:a16="http://schemas.microsoft.com/office/drawing/2014/main" id="{88D57EB3-1CE6-7697-53B0-47645ACFC788}"/>
              </a:ext>
            </a:extLst>
          </p:cNvPr>
          <p:cNvSpPr txBox="1"/>
          <p:nvPr/>
        </p:nvSpPr>
        <p:spPr>
          <a:xfrm>
            <a:off x="4267200" y="8129608"/>
            <a:ext cx="12649200" cy="1180067"/>
          </a:xfrm>
          <a:prstGeom prst="rect">
            <a:avLst/>
          </a:prstGeom>
        </p:spPr>
        <p:txBody>
          <a:bodyPr wrap="square" lIns="0" tIns="0" rIns="0" bIns="0" rtlCol="0" anchor="t">
            <a:spAutoFit/>
          </a:bodyPr>
          <a:lstStyle/>
          <a:p>
            <a:pPr marL="0" lvl="0" indent="0">
              <a:lnSpc>
                <a:spcPts val="9750"/>
              </a:lnSpc>
            </a:pPr>
            <a:r>
              <a:rPr lang="en-US" sz="7500" u="none">
                <a:solidFill>
                  <a:srgbClr val="000000"/>
                </a:solidFill>
                <a:latin typeface="Cabin Regular Bold"/>
              </a:rPr>
              <a:t>Thiết kế biểu đồ lớp Controller</a:t>
            </a:r>
          </a:p>
        </p:txBody>
      </p:sp>
      <p:pic>
        <p:nvPicPr>
          <p:cNvPr id="2" name="Picture 1" descr="A screenshot of a computer&#10;&#10;Description automatically generated with low confidence">
            <a:extLst>
              <a:ext uri="{FF2B5EF4-FFF2-40B4-BE49-F238E27FC236}">
                <a16:creationId xmlns:a16="http://schemas.microsoft.com/office/drawing/2014/main" id="{A1A0FF30-8EF8-1ECA-A116-5FCDA2C9F2A7}"/>
              </a:ext>
            </a:extLst>
          </p:cNvPr>
          <p:cNvPicPr>
            <a:picLocks noChangeAspect="1"/>
          </p:cNvPicPr>
          <p:nvPr/>
        </p:nvPicPr>
        <p:blipFill>
          <a:blip r:embed="rId2"/>
          <a:stretch>
            <a:fillRect/>
          </a:stretch>
        </p:blipFill>
        <p:spPr>
          <a:xfrm>
            <a:off x="3429000" y="2074459"/>
            <a:ext cx="10439400" cy="5618985"/>
          </a:xfrm>
          <a:prstGeom prst="rect">
            <a:avLst/>
          </a:prstGeom>
        </p:spPr>
      </p:pic>
    </p:spTree>
    <p:extLst>
      <p:ext uri="{BB962C8B-B14F-4D97-AF65-F5344CB8AC3E}">
        <p14:creationId xmlns:p14="http://schemas.microsoft.com/office/powerpoint/2010/main" val="294307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rot="2700000">
            <a:off x="4041943" y="-163918"/>
            <a:ext cx="3331993" cy="3399993"/>
          </a:xfrm>
          <a:custGeom>
            <a:avLst/>
            <a:gdLst/>
            <a:ahLst/>
            <a:cxnLst/>
            <a:rect l="l" t="t" r="r" b="b"/>
            <a:pathLst>
              <a:path w="3331993" h="3399993">
                <a:moveTo>
                  <a:pt x="0" y="0"/>
                </a:moveTo>
                <a:lnTo>
                  <a:pt x="3331993" y="0"/>
                </a:lnTo>
                <a:lnTo>
                  <a:pt x="3331993" y="3399993"/>
                </a:lnTo>
                <a:lnTo>
                  <a:pt x="0" y="3399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1028700" y="760044"/>
            <a:ext cx="10546360" cy="1219195"/>
          </a:xfrm>
          <a:prstGeom prst="rect">
            <a:avLst/>
          </a:prstGeom>
        </p:spPr>
        <p:txBody>
          <a:bodyPr lIns="0" tIns="0" rIns="0" bIns="0" rtlCol="0" anchor="t">
            <a:spAutoFit/>
          </a:bodyPr>
          <a:lstStyle/>
          <a:p>
            <a:pPr marL="0" lvl="0" indent="0">
              <a:lnSpc>
                <a:spcPts val="9750"/>
              </a:lnSpc>
            </a:pPr>
            <a:r>
              <a:rPr lang="en-US" sz="7500">
                <a:solidFill>
                  <a:srgbClr val="000000"/>
                </a:solidFill>
                <a:latin typeface="Cabin Regular Bold"/>
              </a:rPr>
              <a:t>Cơ sở dữ liệu</a:t>
            </a:r>
          </a:p>
        </p:txBody>
      </p:sp>
      <p:pic>
        <p:nvPicPr>
          <p:cNvPr id="31" name="Picture 30" descr="A picture containing diagram, plan, rectangle, line&#10;&#10;Description automatically generated">
            <a:extLst>
              <a:ext uri="{FF2B5EF4-FFF2-40B4-BE49-F238E27FC236}">
                <a16:creationId xmlns:a16="http://schemas.microsoft.com/office/drawing/2014/main" id="{B04795CD-B5FF-0C82-E6B8-F26BF9D40BEE}"/>
              </a:ext>
            </a:extLst>
          </p:cNvPr>
          <p:cNvPicPr>
            <a:picLocks noChangeAspect="1"/>
          </p:cNvPicPr>
          <p:nvPr/>
        </p:nvPicPr>
        <p:blipFill>
          <a:blip r:embed="rId4"/>
          <a:stretch>
            <a:fillRect/>
          </a:stretch>
        </p:blipFill>
        <p:spPr>
          <a:xfrm>
            <a:off x="2781300" y="2643417"/>
            <a:ext cx="13449300" cy="72764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32"/>
          <p:cNvSpPr/>
          <p:nvPr/>
        </p:nvSpPr>
        <p:spPr>
          <a:xfrm>
            <a:off x="0" y="0"/>
            <a:ext cx="9606116" cy="10287000"/>
          </a:xfrm>
          <a:prstGeom prst="rect">
            <a:avLst/>
          </a:prstGeom>
          <a:solidFill>
            <a:srgbClr val="F4F4F4"/>
          </a:solidFill>
        </p:spPr>
      </p:sp>
      <p:sp>
        <p:nvSpPr>
          <p:cNvPr id="34" name="TextBox 34"/>
          <p:cNvSpPr txBox="1"/>
          <p:nvPr/>
        </p:nvSpPr>
        <p:spPr>
          <a:xfrm>
            <a:off x="381000" y="190500"/>
            <a:ext cx="8229600" cy="1180067"/>
          </a:xfrm>
          <a:prstGeom prst="rect">
            <a:avLst/>
          </a:prstGeom>
        </p:spPr>
        <p:txBody>
          <a:bodyPr wrap="square" lIns="0" tIns="0" rIns="0" bIns="0" rtlCol="0" anchor="t">
            <a:spAutoFit/>
          </a:bodyPr>
          <a:lstStyle/>
          <a:p>
            <a:pPr>
              <a:lnSpc>
                <a:spcPts val="9750"/>
              </a:lnSpc>
            </a:pPr>
            <a:r>
              <a:rPr lang="en-US" sz="7500">
                <a:solidFill>
                  <a:srgbClr val="000000"/>
                </a:solidFill>
                <a:latin typeface="Cabin Regular Bold"/>
              </a:rPr>
              <a:t>Thiết kế giao diện</a:t>
            </a:r>
          </a:p>
        </p:txBody>
      </p:sp>
      <p:pic>
        <p:nvPicPr>
          <p:cNvPr id="35" name="Picture 34">
            <a:extLst>
              <a:ext uri="{FF2B5EF4-FFF2-40B4-BE49-F238E27FC236}">
                <a16:creationId xmlns:a16="http://schemas.microsoft.com/office/drawing/2014/main" id="{287FFC58-4799-FD94-4CD2-3FD1E6FA14A8}"/>
              </a:ext>
            </a:extLst>
          </p:cNvPr>
          <p:cNvPicPr>
            <a:picLocks noChangeAspect="1"/>
          </p:cNvPicPr>
          <p:nvPr/>
        </p:nvPicPr>
        <p:blipFill>
          <a:blip r:embed="rId2"/>
          <a:stretch>
            <a:fillRect/>
          </a:stretch>
        </p:blipFill>
        <p:spPr>
          <a:xfrm>
            <a:off x="9606116" y="-63644"/>
            <a:ext cx="8686800" cy="10414288"/>
          </a:xfrm>
          <a:prstGeom prst="rect">
            <a:avLst/>
          </a:prstGeom>
        </p:spPr>
      </p:pic>
      <p:pic>
        <p:nvPicPr>
          <p:cNvPr id="36" name="Picture 35" descr="A picture containing text, tree, screenshot, water&#10;&#10;Description automatically generated">
            <a:extLst>
              <a:ext uri="{FF2B5EF4-FFF2-40B4-BE49-F238E27FC236}">
                <a16:creationId xmlns:a16="http://schemas.microsoft.com/office/drawing/2014/main" id="{E5E622C5-7D93-F129-7C1C-111E6E1DFA4B}"/>
              </a:ext>
            </a:extLst>
          </p:cNvPr>
          <p:cNvPicPr>
            <a:picLocks noChangeAspect="1"/>
          </p:cNvPicPr>
          <p:nvPr/>
        </p:nvPicPr>
        <p:blipFill>
          <a:blip r:embed="rId3"/>
          <a:stretch>
            <a:fillRect/>
          </a:stretch>
        </p:blipFill>
        <p:spPr>
          <a:xfrm>
            <a:off x="0" y="2280079"/>
            <a:ext cx="9606116" cy="79958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67550" cy="10287000"/>
          </a:xfrm>
          <a:prstGeom prst="rect">
            <a:avLst/>
          </a:prstGeom>
          <a:solidFill>
            <a:srgbClr val="F4F4F4"/>
          </a:solidFill>
        </p:spPr>
      </p:sp>
      <p:sp>
        <p:nvSpPr>
          <p:cNvPr id="29" name="TextBox 29"/>
          <p:cNvSpPr txBox="1"/>
          <p:nvPr/>
        </p:nvSpPr>
        <p:spPr>
          <a:xfrm>
            <a:off x="152400" y="230401"/>
            <a:ext cx="8115300" cy="1180067"/>
          </a:xfrm>
          <a:prstGeom prst="rect">
            <a:avLst/>
          </a:prstGeom>
        </p:spPr>
        <p:txBody>
          <a:bodyPr wrap="square" lIns="0" tIns="0" rIns="0" bIns="0" rtlCol="0" anchor="t">
            <a:spAutoFit/>
          </a:bodyPr>
          <a:lstStyle/>
          <a:p>
            <a:pPr>
              <a:lnSpc>
                <a:spcPts val="9750"/>
              </a:lnSpc>
            </a:pPr>
            <a:r>
              <a:rPr lang="en-US" sz="7500">
                <a:solidFill>
                  <a:srgbClr val="000000"/>
                </a:solidFill>
                <a:latin typeface="Cabin Regular Bold"/>
              </a:rPr>
              <a:t>Giao diện chính</a:t>
            </a:r>
          </a:p>
        </p:txBody>
      </p:sp>
      <p:pic>
        <p:nvPicPr>
          <p:cNvPr id="30" name="Picture 29" descr="A screenshot of a tour&#10;&#10;Description automatically generated with low confidence">
            <a:extLst>
              <a:ext uri="{FF2B5EF4-FFF2-40B4-BE49-F238E27FC236}">
                <a16:creationId xmlns:a16="http://schemas.microsoft.com/office/drawing/2014/main" id="{55653A62-6DDC-A976-64FC-1991EF2AA5EC}"/>
              </a:ext>
            </a:extLst>
          </p:cNvPr>
          <p:cNvPicPr>
            <a:picLocks noChangeAspect="1"/>
          </p:cNvPicPr>
          <p:nvPr/>
        </p:nvPicPr>
        <p:blipFill>
          <a:blip r:embed="rId2"/>
          <a:stretch>
            <a:fillRect/>
          </a:stretch>
        </p:blipFill>
        <p:spPr>
          <a:xfrm>
            <a:off x="6553200" y="6145"/>
            <a:ext cx="11582400" cy="10050454"/>
          </a:xfrm>
          <a:prstGeom prst="rect">
            <a:avLst/>
          </a:prstGeom>
        </p:spPr>
      </p:pic>
      <p:pic>
        <p:nvPicPr>
          <p:cNvPr id="31" name="Picture 30" descr="A picture containing text, screenshot, number, parallel&#10;&#10;Description automatically generated">
            <a:extLst>
              <a:ext uri="{FF2B5EF4-FFF2-40B4-BE49-F238E27FC236}">
                <a16:creationId xmlns:a16="http://schemas.microsoft.com/office/drawing/2014/main" id="{94CEF70B-D6CD-26F7-722E-8E020092B7CB}"/>
              </a:ext>
            </a:extLst>
          </p:cNvPr>
          <p:cNvPicPr>
            <a:picLocks noChangeAspect="1"/>
          </p:cNvPicPr>
          <p:nvPr/>
        </p:nvPicPr>
        <p:blipFill>
          <a:blip r:embed="rId3"/>
          <a:stretch>
            <a:fillRect/>
          </a:stretch>
        </p:blipFill>
        <p:spPr>
          <a:xfrm>
            <a:off x="152400" y="3884399"/>
            <a:ext cx="7230238" cy="6172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67550" cy="10287000"/>
          </a:xfrm>
          <a:prstGeom prst="rect">
            <a:avLst/>
          </a:prstGeom>
          <a:solidFill>
            <a:srgbClr val="F4F4F4"/>
          </a:solidFill>
        </p:spPr>
      </p:sp>
      <p:sp>
        <p:nvSpPr>
          <p:cNvPr id="28" name="TextBox 28"/>
          <p:cNvSpPr txBox="1"/>
          <p:nvPr/>
        </p:nvSpPr>
        <p:spPr>
          <a:xfrm>
            <a:off x="514350" y="17895"/>
            <a:ext cx="10706102" cy="1180067"/>
          </a:xfrm>
          <a:prstGeom prst="rect">
            <a:avLst/>
          </a:prstGeom>
        </p:spPr>
        <p:txBody>
          <a:bodyPr wrap="square" lIns="0" tIns="0" rIns="0" bIns="0" rtlCol="0" anchor="t">
            <a:spAutoFit/>
          </a:bodyPr>
          <a:lstStyle/>
          <a:p>
            <a:pPr>
              <a:lnSpc>
                <a:spcPts val="9750"/>
              </a:lnSpc>
            </a:pPr>
            <a:r>
              <a:rPr lang="en-US" sz="7500">
                <a:solidFill>
                  <a:srgbClr val="000000"/>
                </a:solidFill>
                <a:latin typeface="Cabin Regular Bold"/>
              </a:rPr>
              <a:t>Giao diện chi tiết Tour</a:t>
            </a:r>
          </a:p>
        </p:txBody>
      </p:sp>
      <p:pic>
        <p:nvPicPr>
          <p:cNvPr id="3" name="Picture 2" descr="A screenshot of a website&#10;&#10;Description automatically generated">
            <a:extLst>
              <a:ext uri="{FF2B5EF4-FFF2-40B4-BE49-F238E27FC236}">
                <a16:creationId xmlns:a16="http://schemas.microsoft.com/office/drawing/2014/main" id="{5B0CFFCA-E8C3-A73C-22D5-7E51081B6691}"/>
              </a:ext>
            </a:extLst>
          </p:cNvPr>
          <p:cNvPicPr>
            <a:picLocks noChangeAspect="1"/>
          </p:cNvPicPr>
          <p:nvPr/>
        </p:nvPicPr>
        <p:blipFill>
          <a:blip r:embed="rId2"/>
          <a:stretch>
            <a:fillRect/>
          </a:stretch>
        </p:blipFill>
        <p:spPr>
          <a:xfrm>
            <a:off x="11658599" y="17895"/>
            <a:ext cx="6601931" cy="10269105"/>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26A188AE-184D-0362-16E2-474FE8AC68E4}"/>
              </a:ext>
            </a:extLst>
          </p:cNvPr>
          <p:cNvPicPr>
            <a:picLocks noChangeAspect="1"/>
          </p:cNvPicPr>
          <p:nvPr/>
        </p:nvPicPr>
        <p:blipFill>
          <a:blip r:embed="rId3"/>
          <a:stretch>
            <a:fillRect/>
          </a:stretch>
        </p:blipFill>
        <p:spPr>
          <a:xfrm>
            <a:off x="4419600" y="1124177"/>
            <a:ext cx="6953965" cy="91572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434835" y="0"/>
            <a:ext cx="5853165" cy="3574465"/>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87F831B7-BB1E-3D53-00E0-2E3E08EF0437}"/>
              </a:ext>
            </a:extLst>
          </p:cNvPr>
          <p:cNvSpPr txBox="1"/>
          <p:nvPr/>
        </p:nvSpPr>
        <p:spPr>
          <a:xfrm>
            <a:off x="1447800" y="3412120"/>
            <a:ext cx="14750322" cy="4040964"/>
          </a:xfrm>
          <a:prstGeom prst="rect">
            <a:avLst/>
          </a:prstGeom>
        </p:spPr>
        <p:txBody>
          <a:bodyPr vert="horz" lIns="91440" tIns="45720" rIns="91440" bIns="45720" rtlCol="0">
            <a:normAutofit fontScale="85000" lnSpcReduction="10000"/>
            <a:scene3d>
              <a:camera prst="orthographicFront"/>
              <a:lightRig rig="threePt" dir="t"/>
            </a:scene3d>
            <a:sp3d extrusionH="57150">
              <a:bevelT h="25400" prst="softRound"/>
            </a:sp3d>
          </a:bodyPr>
          <a:lstStyle/>
          <a:p>
            <a:pPr>
              <a:lnSpc>
                <a:spcPct val="90000"/>
              </a:lnSpc>
              <a:spcAft>
                <a:spcPts val="600"/>
              </a:spcAft>
            </a:pPr>
            <a:r>
              <a:rPr lang="en-US" sz="28700" b="1">
                <a:ln w="9525">
                  <a:solidFill>
                    <a:schemeClr val="bg1"/>
                  </a:solidFill>
                  <a:prstDash val="solid"/>
                </a:ln>
                <a:solidFill>
                  <a:schemeClr val="tx2"/>
                </a:solidFill>
                <a:effectLst>
                  <a:outerShdw blurRad="60007" dist="200025" dir="15000000" sy="30000" kx="-1800000" algn="bl" rotWithShape="0">
                    <a:prstClr val="black">
                      <a:alpha val="32000"/>
                    </a:prstClr>
                  </a:outerShdw>
                </a:effectLst>
                <a:latin typeface="Cabin Regular" panose="020B0604020202020204" charset="0"/>
              </a:rPr>
              <a:t>Thank You</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7024006"/>
            <a:ext cx="4348423" cy="3262992"/>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233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F990D3"/>
          </a:solidFill>
        </p:spPr>
      </p:sp>
      <p:sp>
        <p:nvSpPr>
          <p:cNvPr id="19" name="TextBox 19"/>
          <p:cNvSpPr txBox="1"/>
          <p:nvPr/>
        </p:nvSpPr>
        <p:spPr>
          <a:xfrm>
            <a:off x="1584608" y="4495802"/>
            <a:ext cx="5974784" cy="1219195"/>
          </a:xfrm>
          <a:prstGeom prst="rect">
            <a:avLst/>
          </a:prstGeom>
        </p:spPr>
        <p:txBody>
          <a:bodyPr lIns="0" tIns="0" rIns="0" bIns="0" rtlCol="0" anchor="t">
            <a:spAutoFit/>
          </a:bodyPr>
          <a:lstStyle/>
          <a:p>
            <a:pPr marL="0" lvl="0" indent="0" algn="ctr">
              <a:lnSpc>
                <a:spcPts val="9750"/>
              </a:lnSpc>
            </a:pPr>
            <a:r>
              <a:rPr lang="en-US" sz="7500" u="none">
                <a:solidFill>
                  <a:srgbClr val="000000"/>
                </a:solidFill>
                <a:latin typeface="Cabin Regular Bold"/>
              </a:rPr>
              <a:t>Tổng quan</a:t>
            </a:r>
          </a:p>
        </p:txBody>
      </p:sp>
      <p:sp>
        <p:nvSpPr>
          <p:cNvPr id="20" name="Freeform 20"/>
          <p:cNvSpPr/>
          <p:nvPr/>
        </p:nvSpPr>
        <p:spPr>
          <a:xfrm rot="1100911">
            <a:off x="7187810" y="3271605"/>
            <a:ext cx="679152" cy="868682"/>
          </a:xfrm>
          <a:custGeom>
            <a:avLst/>
            <a:gdLst/>
            <a:ahLst/>
            <a:cxnLst/>
            <a:rect l="l" t="t" r="r" b="b"/>
            <a:pathLst>
              <a:path w="679152" h="868682">
                <a:moveTo>
                  <a:pt x="0" y="0"/>
                </a:moveTo>
                <a:lnTo>
                  <a:pt x="679152" y="0"/>
                </a:lnTo>
                <a:lnTo>
                  <a:pt x="679152" y="868682"/>
                </a:lnTo>
                <a:lnTo>
                  <a:pt x="0" y="868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rot="-1049655" flipH="1">
            <a:off x="1278626" y="3314574"/>
            <a:ext cx="611963" cy="782744"/>
          </a:xfrm>
          <a:custGeom>
            <a:avLst/>
            <a:gdLst/>
            <a:ahLst/>
            <a:cxnLst/>
            <a:rect l="l" t="t" r="r" b="b"/>
            <a:pathLst>
              <a:path w="611963" h="782744">
                <a:moveTo>
                  <a:pt x="611964" y="0"/>
                </a:moveTo>
                <a:lnTo>
                  <a:pt x="0" y="0"/>
                </a:lnTo>
                <a:lnTo>
                  <a:pt x="0" y="782744"/>
                </a:lnTo>
                <a:lnTo>
                  <a:pt x="611964" y="782744"/>
                </a:lnTo>
                <a:lnTo>
                  <a:pt x="61196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9699088">
            <a:off x="1426027" y="6239821"/>
            <a:ext cx="679152" cy="868682"/>
          </a:xfrm>
          <a:custGeom>
            <a:avLst/>
            <a:gdLst/>
            <a:ahLst/>
            <a:cxnLst/>
            <a:rect l="l" t="t" r="r" b="b"/>
            <a:pathLst>
              <a:path w="679152" h="868682">
                <a:moveTo>
                  <a:pt x="0" y="0"/>
                </a:moveTo>
                <a:lnTo>
                  <a:pt x="679152" y="0"/>
                </a:lnTo>
                <a:lnTo>
                  <a:pt x="679152" y="868683"/>
                </a:lnTo>
                <a:lnTo>
                  <a:pt x="0" y="868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9750344" flipH="1">
            <a:off x="6762364" y="6213646"/>
            <a:ext cx="611963" cy="782744"/>
          </a:xfrm>
          <a:custGeom>
            <a:avLst/>
            <a:gdLst/>
            <a:ahLst/>
            <a:cxnLst/>
            <a:rect l="l" t="t" r="r" b="b"/>
            <a:pathLst>
              <a:path w="611963" h="782744">
                <a:moveTo>
                  <a:pt x="611963" y="0"/>
                </a:moveTo>
                <a:lnTo>
                  <a:pt x="0" y="0"/>
                </a:lnTo>
                <a:lnTo>
                  <a:pt x="0" y="782744"/>
                </a:lnTo>
                <a:lnTo>
                  <a:pt x="611963" y="782744"/>
                </a:lnTo>
                <a:lnTo>
                  <a:pt x="61196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3">
            <a:extLst>
              <a:ext uri="{FF2B5EF4-FFF2-40B4-BE49-F238E27FC236}">
                <a16:creationId xmlns:a16="http://schemas.microsoft.com/office/drawing/2014/main" id="{DE35F356-7C03-AA41-7079-8A3BD2518E89}"/>
              </a:ext>
            </a:extLst>
          </p:cNvPr>
          <p:cNvSpPr txBox="1"/>
          <p:nvPr/>
        </p:nvSpPr>
        <p:spPr>
          <a:xfrm>
            <a:off x="10134600" y="1911846"/>
            <a:ext cx="7162800" cy="6463308"/>
          </a:xfrm>
          <a:prstGeom prst="rect">
            <a:avLst/>
          </a:prstGeom>
          <a:noFill/>
        </p:spPr>
        <p:txBody>
          <a:bodyPr wrap="square" rtlCol="0">
            <a:spAutoFit/>
          </a:bodyPr>
          <a:lstStyle/>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Giới thiệu đề tài</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Phân tích tác nhân hệ thống và ca sử dụng</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Biểu đồ UseCase </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Biểu đồ Hoạt động</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Biểu đồ Trình Tự</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Thiết kế Biểu đồ lớp</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Thiết kế Cơ sở dữ liệu</a:t>
            </a:r>
          </a:p>
          <a:p>
            <a:pPr marL="285750" indent="-285750">
              <a:buFont typeface="Arial" panose="020B0604020202020204" pitchFamily="34" charset="0"/>
              <a:buChar char="•"/>
            </a:pPr>
            <a:r>
              <a:rPr lang="en-US" sz="4400">
                <a:latin typeface="Cabin Regular" panose="020B0604020202020204" charset="0"/>
                <a:cs typeface="Arial" panose="020B0604020202020204" pitchFamily="34" charset="0"/>
              </a:rPr>
              <a:t>Thiết kế giao diện</a:t>
            </a: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2825414">
            <a:off x="1267013" y="-476414"/>
            <a:ext cx="4252522" cy="4515227"/>
          </a:xfrm>
          <a:custGeom>
            <a:avLst/>
            <a:gdLst/>
            <a:ahLst/>
            <a:cxnLst/>
            <a:rect l="l" t="t" r="r" b="b"/>
            <a:pathLst>
              <a:path w="4252522" h="4515227">
                <a:moveTo>
                  <a:pt x="0" y="0"/>
                </a:moveTo>
                <a:lnTo>
                  <a:pt x="4252522" y="0"/>
                </a:lnTo>
                <a:lnTo>
                  <a:pt x="4252522" y="4515226"/>
                </a:lnTo>
                <a:lnTo>
                  <a:pt x="0" y="4515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952500"/>
            <a:ext cx="12734870"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Giới thiệu đề tài</a:t>
            </a:r>
          </a:p>
        </p:txBody>
      </p:sp>
      <p:sp>
        <p:nvSpPr>
          <p:cNvPr id="9" name="TextBox 9"/>
          <p:cNvSpPr txBox="1"/>
          <p:nvPr/>
        </p:nvSpPr>
        <p:spPr>
          <a:xfrm>
            <a:off x="1028700" y="3205578"/>
            <a:ext cx="15506700" cy="1609928"/>
          </a:xfrm>
          <a:prstGeom prst="rect">
            <a:avLst/>
          </a:prstGeom>
        </p:spPr>
        <p:txBody>
          <a:bodyPr wrap="square" lIns="0" tIns="0" rIns="0" bIns="0" rtlCol="0" anchor="t">
            <a:spAutoFit/>
          </a:bodyPr>
          <a:lstStyle/>
          <a:p>
            <a:pPr algn="just">
              <a:lnSpc>
                <a:spcPts val="4269"/>
              </a:lnSpc>
            </a:pPr>
            <a:r>
              <a:rPr lang="en-US" sz="3049" u="none">
                <a:solidFill>
                  <a:srgbClr val="000000"/>
                </a:solidFill>
                <a:latin typeface="Muli Regular"/>
              </a:rPr>
              <a:t>Nhu cầu dịch vụ, nghỉ dưỡng ngày càng tăng cao và để rút ngắn và hệ thống hóa việc đặt và giới thiệu những địa điểm du lịch nổi tiếng trong và ngoài nước đến với nhiều khách hàng hơn, do đó cần một hệ thống quản lý những tour du lịch.</a:t>
            </a:r>
          </a:p>
        </p:txBody>
      </p:sp>
      <p:pic>
        <p:nvPicPr>
          <p:cNvPr id="14" name="Picture 13">
            <a:extLst>
              <a:ext uri="{FF2B5EF4-FFF2-40B4-BE49-F238E27FC236}">
                <a16:creationId xmlns:a16="http://schemas.microsoft.com/office/drawing/2014/main" id="{F4EF56F2-DF3C-1A04-346A-A0FE39661C79}"/>
              </a:ext>
            </a:extLst>
          </p:cNvPr>
          <p:cNvPicPr>
            <a:picLocks noChangeAspect="1"/>
          </p:cNvPicPr>
          <p:nvPr/>
        </p:nvPicPr>
        <p:blipFill>
          <a:blip r:embed="rId4"/>
          <a:stretch>
            <a:fillRect/>
          </a:stretch>
        </p:blipFill>
        <p:spPr>
          <a:xfrm>
            <a:off x="0" y="5067300"/>
            <a:ext cx="18288000" cy="521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10600" y="141614"/>
            <a:ext cx="1938465" cy="1452086"/>
          </a:xfrm>
          <a:custGeom>
            <a:avLst/>
            <a:gdLst/>
            <a:ahLst/>
            <a:cxnLst/>
            <a:rect l="l" t="t" r="r" b="b"/>
            <a:pathLst>
              <a:path w="1938465" h="1452086">
                <a:moveTo>
                  <a:pt x="0" y="0"/>
                </a:moveTo>
                <a:lnTo>
                  <a:pt x="1938464" y="0"/>
                </a:lnTo>
                <a:lnTo>
                  <a:pt x="1938464" y="1452086"/>
                </a:lnTo>
                <a:lnTo>
                  <a:pt x="0" y="14520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8997003"/>
            <a:ext cx="18288000" cy="1371600"/>
          </a:xfrm>
          <a:prstGeom prst="rect">
            <a:avLst/>
          </a:prstGeom>
          <a:solidFill>
            <a:srgbClr val="F990D3"/>
          </a:solidFill>
        </p:spPr>
      </p:sp>
      <p:sp>
        <p:nvSpPr>
          <p:cNvPr id="8" name="TextBox 8"/>
          <p:cNvSpPr txBox="1"/>
          <p:nvPr/>
        </p:nvSpPr>
        <p:spPr>
          <a:xfrm>
            <a:off x="3200400" y="413633"/>
            <a:ext cx="12541056" cy="1180067"/>
          </a:xfrm>
          <a:prstGeom prst="rect">
            <a:avLst/>
          </a:prstGeom>
        </p:spPr>
        <p:txBody>
          <a:bodyPr wrap="square" lIns="0" tIns="0" rIns="0" bIns="0" rtlCol="0" anchor="t">
            <a:spAutoFit/>
          </a:bodyPr>
          <a:lstStyle/>
          <a:p>
            <a:pPr marL="0" lvl="0" indent="0" algn="ctr">
              <a:lnSpc>
                <a:spcPts val="9750"/>
              </a:lnSpc>
            </a:pPr>
            <a:r>
              <a:rPr lang="en-US" sz="7500" u="none">
                <a:solidFill>
                  <a:srgbClr val="000000"/>
                </a:solidFill>
                <a:latin typeface="Cabin Regular Bold"/>
              </a:rPr>
              <a:t>Quy trình nghiệp vụ bài toán</a:t>
            </a:r>
          </a:p>
        </p:txBody>
      </p:sp>
      <p:pic>
        <p:nvPicPr>
          <p:cNvPr id="18" name="Picture 17" descr="A picture containing text, screenshot, font, diagram&#10;&#10;Description automatically generated">
            <a:extLst>
              <a:ext uri="{FF2B5EF4-FFF2-40B4-BE49-F238E27FC236}">
                <a16:creationId xmlns:a16="http://schemas.microsoft.com/office/drawing/2014/main" id="{20F8B649-ACE9-6A38-47C6-255425630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593700"/>
            <a:ext cx="15697200" cy="87749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165835"/>
            <a:ext cx="11210807"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Tác nhân hệ thống</a:t>
            </a:r>
          </a:p>
        </p:txBody>
      </p:sp>
      <p:pic>
        <p:nvPicPr>
          <p:cNvPr id="25" name="Graphic 24" descr="User outline">
            <a:extLst>
              <a:ext uri="{FF2B5EF4-FFF2-40B4-BE49-F238E27FC236}">
                <a16:creationId xmlns:a16="http://schemas.microsoft.com/office/drawing/2014/main" id="{373E22E9-D20D-0312-BC2E-EA5CDD09C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600" y="2476500"/>
            <a:ext cx="914400" cy="914400"/>
          </a:xfrm>
          <a:prstGeom prst="rect">
            <a:avLst/>
          </a:prstGeom>
        </p:spPr>
      </p:pic>
      <p:sp>
        <p:nvSpPr>
          <p:cNvPr id="26" name="TextBox 25">
            <a:extLst>
              <a:ext uri="{FF2B5EF4-FFF2-40B4-BE49-F238E27FC236}">
                <a16:creationId xmlns:a16="http://schemas.microsoft.com/office/drawing/2014/main" id="{2DDE744F-12F3-9E2F-AF3D-1084394A746F}"/>
              </a:ext>
            </a:extLst>
          </p:cNvPr>
          <p:cNvSpPr txBox="1"/>
          <p:nvPr/>
        </p:nvSpPr>
        <p:spPr>
          <a:xfrm>
            <a:off x="2286000" y="2641312"/>
            <a:ext cx="1288026" cy="584775"/>
          </a:xfrm>
          <a:prstGeom prst="rect">
            <a:avLst/>
          </a:prstGeom>
          <a:noFill/>
        </p:spPr>
        <p:txBody>
          <a:bodyPr wrap="square" rtlCol="0">
            <a:spAutoFit/>
          </a:bodyPr>
          <a:lstStyle/>
          <a:p>
            <a:r>
              <a:rPr lang="en-US" sz="3200" b="1">
                <a:solidFill>
                  <a:schemeClr val="accent5"/>
                </a:solidFill>
                <a:latin typeface="Cabin Regular" panose="020B0604020202020204" charset="0"/>
              </a:rPr>
              <a:t>Khách</a:t>
            </a:r>
            <a:endParaRPr lang="en-US" sz="2400" b="1">
              <a:solidFill>
                <a:schemeClr val="accent5"/>
              </a:solidFill>
              <a:latin typeface="Cabin Regular" panose="020B0604020202020204" charset="0"/>
            </a:endParaRPr>
          </a:p>
        </p:txBody>
      </p:sp>
      <p:pic>
        <p:nvPicPr>
          <p:cNvPr id="30" name="Graphic 29" descr="User outline">
            <a:extLst>
              <a:ext uri="{FF2B5EF4-FFF2-40B4-BE49-F238E27FC236}">
                <a16:creationId xmlns:a16="http://schemas.microsoft.com/office/drawing/2014/main" id="{98868774-D4F0-B838-6E29-A15542ECE4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83814" y="1942192"/>
            <a:ext cx="914400" cy="914400"/>
          </a:xfrm>
          <a:prstGeom prst="rect">
            <a:avLst/>
          </a:prstGeom>
        </p:spPr>
      </p:pic>
      <p:sp>
        <p:nvSpPr>
          <p:cNvPr id="31" name="TextBox 30">
            <a:extLst>
              <a:ext uri="{FF2B5EF4-FFF2-40B4-BE49-F238E27FC236}">
                <a16:creationId xmlns:a16="http://schemas.microsoft.com/office/drawing/2014/main" id="{EF399B98-F13A-C747-0871-961C0E3F0AA2}"/>
              </a:ext>
            </a:extLst>
          </p:cNvPr>
          <p:cNvSpPr txBox="1"/>
          <p:nvPr/>
        </p:nvSpPr>
        <p:spPr>
          <a:xfrm>
            <a:off x="15163800" y="1937891"/>
            <a:ext cx="2209800" cy="1077218"/>
          </a:xfrm>
          <a:prstGeom prst="rect">
            <a:avLst/>
          </a:prstGeom>
          <a:noFill/>
        </p:spPr>
        <p:txBody>
          <a:bodyPr wrap="square" rtlCol="0">
            <a:spAutoFit/>
          </a:bodyPr>
          <a:lstStyle/>
          <a:p>
            <a:r>
              <a:rPr lang="en-US" sz="3200" b="1">
                <a:solidFill>
                  <a:srgbClr val="FF0000"/>
                </a:solidFill>
                <a:latin typeface="Cabin Regular" panose="020B0604020202020204" charset="0"/>
              </a:rPr>
              <a:t>Quản lý hệ thống</a:t>
            </a:r>
            <a:endParaRPr lang="en-US" sz="2400" b="1">
              <a:solidFill>
                <a:srgbClr val="FF0000"/>
              </a:solidFill>
              <a:latin typeface="Cabin Regular" panose="020B0604020202020204" charset="0"/>
            </a:endParaRPr>
          </a:p>
        </p:txBody>
      </p:sp>
      <p:pic>
        <p:nvPicPr>
          <p:cNvPr id="34" name="Graphic 33" descr="User outline">
            <a:extLst>
              <a:ext uri="{FF2B5EF4-FFF2-40B4-BE49-F238E27FC236}">
                <a16:creationId xmlns:a16="http://schemas.microsoft.com/office/drawing/2014/main" id="{C2D14B91-3F43-D8EF-42A8-87109CE010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39452" y="5159670"/>
            <a:ext cx="914400" cy="914400"/>
          </a:xfrm>
          <a:prstGeom prst="rect">
            <a:avLst/>
          </a:prstGeom>
        </p:spPr>
      </p:pic>
      <p:sp>
        <p:nvSpPr>
          <p:cNvPr id="35" name="TextBox 34">
            <a:extLst>
              <a:ext uri="{FF2B5EF4-FFF2-40B4-BE49-F238E27FC236}">
                <a16:creationId xmlns:a16="http://schemas.microsoft.com/office/drawing/2014/main" id="{9D8853C2-D5ED-0556-5052-CFB54068EE69}"/>
              </a:ext>
            </a:extLst>
          </p:cNvPr>
          <p:cNvSpPr txBox="1"/>
          <p:nvPr/>
        </p:nvSpPr>
        <p:spPr>
          <a:xfrm>
            <a:off x="15453852" y="5205970"/>
            <a:ext cx="1905000" cy="1077218"/>
          </a:xfrm>
          <a:prstGeom prst="rect">
            <a:avLst/>
          </a:prstGeom>
          <a:noFill/>
        </p:spPr>
        <p:txBody>
          <a:bodyPr wrap="square" rtlCol="0">
            <a:spAutoFit/>
          </a:bodyPr>
          <a:lstStyle/>
          <a:p>
            <a:r>
              <a:rPr lang="en-US" sz="3200" b="1">
                <a:solidFill>
                  <a:schemeClr val="accent3">
                    <a:lumMod val="75000"/>
                  </a:schemeClr>
                </a:solidFill>
                <a:latin typeface="Cabin Regular" panose="020B0604020202020204" charset="0"/>
              </a:rPr>
              <a:t>Quản lý tour</a:t>
            </a:r>
            <a:endParaRPr lang="en-US" sz="2400" b="1">
              <a:solidFill>
                <a:schemeClr val="accent3">
                  <a:lumMod val="75000"/>
                </a:schemeClr>
              </a:solidFill>
              <a:latin typeface="Cabin Regular" panose="020B0604020202020204" charset="0"/>
            </a:endParaRPr>
          </a:p>
        </p:txBody>
      </p:sp>
      <p:pic>
        <p:nvPicPr>
          <p:cNvPr id="36" name="Graphic 35" descr="User outline">
            <a:extLst>
              <a:ext uri="{FF2B5EF4-FFF2-40B4-BE49-F238E27FC236}">
                <a16:creationId xmlns:a16="http://schemas.microsoft.com/office/drawing/2014/main" id="{249D0BF5-F840-5E15-672D-0BABCE5C16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110" y="7353300"/>
            <a:ext cx="914400" cy="914400"/>
          </a:xfrm>
          <a:prstGeom prst="rect">
            <a:avLst/>
          </a:prstGeom>
        </p:spPr>
      </p:pic>
      <p:sp>
        <p:nvSpPr>
          <p:cNvPr id="37" name="TextBox 36">
            <a:extLst>
              <a:ext uri="{FF2B5EF4-FFF2-40B4-BE49-F238E27FC236}">
                <a16:creationId xmlns:a16="http://schemas.microsoft.com/office/drawing/2014/main" id="{7BCB9D21-4812-11E9-1C85-51091A8E6B13}"/>
              </a:ext>
            </a:extLst>
          </p:cNvPr>
          <p:cNvSpPr txBox="1"/>
          <p:nvPr/>
        </p:nvSpPr>
        <p:spPr>
          <a:xfrm>
            <a:off x="1816509" y="7518112"/>
            <a:ext cx="1787013" cy="584775"/>
          </a:xfrm>
          <a:prstGeom prst="rect">
            <a:avLst/>
          </a:prstGeom>
          <a:noFill/>
        </p:spPr>
        <p:txBody>
          <a:bodyPr wrap="square" rtlCol="0">
            <a:spAutoFit/>
          </a:bodyPr>
          <a:lstStyle/>
          <a:p>
            <a:r>
              <a:rPr lang="en-US" sz="3200" b="1">
                <a:solidFill>
                  <a:schemeClr val="tx2">
                    <a:lumMod val="60000"/>
                    <a:lumOff val="40000"/>
                  </a:schemeClr>
                </a:solidFill>
                <a:latin typeface="Cabin Regular" panose="020B0604020202020204" charset="0"/>
              </a:rPr>
              <a:t>Kế toán</a:t>
            </a:r>
            <a:endParaRPr lang="en-US" sz="2400" b="1">
              <a:solidFill>
                <a:schemeClr val="tx2">
                  <a:lumMod val="60000"/>
                  <a:lumOff val="40000"/>
                </a:schemeClr>
              </a:solidFill>
              <a:latin typeface="Cabin Regular" panose="020B0604020202020204" charset="0"/>
            </a:endParaRPr>
          </a:p>
        </p:txBody>
      </p:sp>
      <p:sp>
        <p:nvSpPr>
          <p:cNvPr id="38" name="Oval 37">
            <a:extLst>
              <a:ext uri="{FF2B5EF4-FFF2-40B4-BE49-F238E27FC236}">
                <a16:creationId xmlns:a16="http://schemas.microsoft.com/office/drawing/2014/main" id="{1E640853-8F43-84EA-825A-0A1A126C4A69}"/>
              </a:ext>
            </a:extLst>
          </p:cNvPr>
          <p:cNvSpPr/>
          <p:nvPr/>
        </p:nvSpPr>
        <p:spPr>
          <a:xfrm>
            <a:off x="5745727" y="1574511"/>
            <a:ext cx="2743200" cy="76200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Đăng ký</a:t>
            </a:r>
          </a:p>
        </p:txBody>
      </p:sp>
      <p:sp>
        <p:nvSpPr>
          <p:cNvPr id="40" name="Oval 39">
            <a:extLst>
              <a:ext uri="{FF2B5EF4-FFF2-40B4-BE49-F238E27FC236}">
                <a16:creationId xmlns:a16="http://schemas.microsoft.com/office/drawing/2014/main" id="{A2645417-4E61-3E10-B6BE-8A79349BB619}"/>
              </a:ext>
            </a:extLst>
          </p:cNvPr>
          <p:cNvSpPr/>
          <p:nvPr/>
        </p:nvSpPr>
        <p:spPr>
          <a:xfrm>
            <a:off x="5745727" y="2641312"/>
            <a:ext cx="2743200" cy="76200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Đăng nhập</a:t>
            </a:r>
          </a:p>
        </p:txBody>
      </p:sp>
      <p:sp>
        <p:nvSpPr>
          <p:cNvPr id="41" name="Oval 40">
            <a:extLst>
              <a:ext uri="{FF2B5EF4-FFF2-40B4-BE49-F238E27FC236}">
                <a16:creationId xmlns:a16="http://schemas.microsoft.com/office/drawing/2014/main" id="{20C06A45-2C79-36DB-9446-F08BC95C3CF3}"/>
              </a:ext>
            </a:extLst>
          </p:cNvPr>
          <p:cNvSpPr/>
          <p:nvPr/>
        </p:nvSpPr>
        <p:spPr>
          <a:xfrm>
            <a:off x="5745727" y="3647886"/>
            <a:ext cx="2743200" cy="76200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Xem Tour</a:t>
            </a:r>
          </a:p>
        </p:txBody>
      </p:sp>
      <p:sp>
        <p:nvSpPr>
          <p:cNvPr id="42" name="Oval 41">
            <a:extLst>
              <a:ext uri="{FF2B5EF4-FFF2-40B4-BE49-F238E27FC236}">
                <a16:creationId xmlns:a16="http://schemas.microsoft.com/office/drawing/2014/main" id="{F42F07D8-1C3F-4DF7-DB61-2FB8CEAD82B7}"/>
              </a:ext>
            </a:extLst>
          </p:cNvPr>
          <p:cNvSpPr/>
          <p:nvPr/>
        </p:nvSpPr>
        <p:spPr>
          <a:xfrm>
            <a:off x="5745727" y="4692538"/>
            <a:ext cx="2743200" cy="76200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Đặt Tour</a:t>
            </a:r>
          </a:p>
        </p:txBody>
      </p:sp>
      <p:sp>
        <p:nvSpPr>
          <p:cNvPr id="43" name="Oval 42">
            <a:extLst>
              <a:ext uri="{FF2B5EF4-FFF2-40B4-BE49-F238E27FC236}">
                <a16:creationId xmlns:a16="http://schemas.microsoft.com/office/drawing/2014/main" id="{97A5D2DE-90F0-1C11-34AB-B957FD5AFC5A}"/>
              </a:ext>
            </a:extLst>
          </p:cNvPr>
          <p:cNvSpPr/>
          <p:nvPr/>
        </p:nvSpPr>
        <p:spPr>
          <a:xfrm>
            <a:off x="2666999" y="4692538"/>
            <a:ext cx="2743200" cy="76200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Theo dõi Tour</a:t>
            </a:r>
          </a:p>
        </p:txBody>
      </p:sp>
      <p:sp>
        <p:nvSpPr>
          <p:cNvPr id="44" name="Oval 43">
            <a:extLst>
              <a:ext uri="{FF2B5EF4-FFF2-40B4-BE49-F238E27FC236}">
                <a16:creationId xmlns:a16="http://schemas.microsoft.com/office/drawing/2014/main" id="{D7DCA3C2-B668-5B1F-1AB9-A8626405F978}"/>
              </a:ext>
            </a:extLst>
          </p:cNvPr>
          <p:cNvSpPr/>
          <p:nvPr/>
        </p:nvSpPr>
        <p:spPr>
          <a:xfrm>
            <a:off x="-272231" y="4698674"/>
            <a:ext cx="2743200" cy="76200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Đăng ký</a:t>
            </a:r>
          </a:p>
        </p:txBody>
      </p:sp>
      <p:sp>
        <p:nvSpPr>
          <p:cNvPr id="45" name="Oval 44">
            <a:extLst>
              <a:ext uri="{FF2B5EF4-FFF2-40B4-BE49-F238E27FC236}">
                <a16:creationId xmlns:a16="http://schemas.microsoft.com/office/drawing/2014/main" id="{8B14B927-46E7-A5A8-E4BD-5B783919E42E}"/>
              </a:ext>
            </a:extLst>
          </p:cNvPr>
          <p:cNvSpPr/>
          <p:nvPr/>
        </p:nvSpPr>
        <p:spPr>
          <a:xfrm>
            <a:off x="5375786" y="7480506"/>
            <a:ext cx="2743200" cy="76200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Thống kê doanh thu</a:t>
            </a:r>
          </a:p>
        </p:txBody>
      </p:sp>
      <p:sp>
        <p:nvSpPr>
          <p:cNvPr id="46" name="Oval 45">
            <a:extLst>
              <a:ext uri="{FF2B5EF4-FFF2-40B4-BE49-F238E27FC236}">
                <a16:creationId xmlns:a16="http://schemas.microsoft.com/office/drawing/2014/main" id="{DBDD321F-1324-A968-E344-F37E8EB73292}"/>
              </a:ext>
            </a:extLst>
          </p:cNvPr>
          <p:cNvSpPr/>
          <p:nvPr/>
        </p:nvSpPr>
        <p:spPr>
          <a:xfrm>
            <a:off x="9368913" y="1574510"/>
            <a:ext cx="2743200" cy="76200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Quản lý tài khoản</a:t>
            </a:r>
          </a:p>
        </p:txBody>
      </p:sp>
      <p:sp>
        <p:nvSpPr>
          <p:cNvPr id="47" name="Oval 46">
            <a:extLst>
              <a:ext uri="{FF2B5EF4-FFF2-40B4-BE49-F238E27FC236}">
                <a16:creationId xmlns:a16="http://schemas.microsoft.com/office/drawing/2014/main" id="{A860A362-91E9-3700-F6A5-1B072E61735E}"/>
              </a:ext>
            </a:extLst>
          </p:cNvPr>
          <p:cNvSpPr/>
          <p:nvPr/>
        </p:nvSpPr>
        <p:spPr>
          <a:xfrm>
            <a:off x="9368913" y="2845084"/>
            <a:ext cx="2743200" cy="76200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Quản lý bài viết</a:t>
            </a:r>
          </a:p>
        </p:txBody>
      </p:sp>
      <p:sp>
        <p:nvSpPr>
          <p:cNvPr id="48" name="Oval 47">
            <a:extLst>
              <a:ext uri="{FF2B5EF4-FFF2-40B4-BE49-F238E27FC236}">
                <a16:creationId xmlns:a16="http://schemas.microsoft.com/office/drawing/2014/main" id="{A64EDA55-BF50-E10C-C10E-A5F510BA461B}"/>
              </a:ext>
            </a:extLst>
          </p:cNvPr>
          <p:cNvSpPr/>
          <p:nvPr/>
        </p:nvSpPr>
        <p:spPr>
          <a:xfrm>
            <a:off x="9368913" y="4311535"/>
            <a:ext cx="2743200" cy="762005"/>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Quản lý Tour</a:t>
            </a:r>
          </a:p>
        </p:txBody>
      </p:sp>
      <p:sp>
        <p:nvSpPr>
          <p:cNvPr id="49" name="Oval 48">
            <a:extLst>
              <a:ext uri="{FF2B5EF4-FFF2-40B4-BE49-F238E27FC236}">
                <a16:creationId xmlns:a16="http://schemas.microsoft.com/office/drawing/2014/main" id="{D5111CFA-5C4F-165A-E409-0EABFCBF3A08}"/>
              </a:ext>
            </a:extLst>
          </p:cNvPr>
          <p:cNvSpPr/>
          <p:nvPr/>
        </p:nvSpPr>
        <p:spPr>
          <a:xfrm>
            <a:off x="9368912" y="5782130"/>
            <a:ext cx="3204087" cy="762005"/>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Quản lý dịch vụ Tour</a:t>
            </a:r>
          </a:p>
        </p:txBody>
      </p:sp>
      <p:pic>
        <p:nvPicPr>
          <p:cNvPr id="50" name="Graphic 49" descr="User outline">
            <a:extLst>
              <a:ext uri="{FF2B5EF4-FFF2-40B4-BE49-F238E27FC236}">
                <a16:creationId xmlns:a16="http://schemas.microsoft.com/office/drawing/2014/main" id="{12CEC84B-BFAA-F753-C658-E16C4FA6A8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83815" y="7875318"/>
            <a:ext cx="914400" cy="914400"/>
          </a:xfrm>
          <a:prstGeom prst="rect">
            <a:avLst/>
          </a:prstGeom>
        </p:spPr>
      </p:pic>
      <p:sp>
        <p:nvSpPr>
          <p:cNvPr id="51" name="TextBox 50">
            <a:extLst>
              <a:ext uri="{FF2B5EF4-FFF2-40B4-BE49-F238E27FC236}">
                <a16:creationId xmlns:a16="http://schemas.microsoft.com/office/drawing/2014/main" id="{551332D7-2C85-FBB8-E7CA-E7E86EE11C01}"/>
              </a:ext>
            </a:extLst>
          </p:cNvPr>
          <p:cNvSpPr txBox="1"/>
          <p:nvPr/>
        </p:nvSpPr>
        <p:spPr>
          <a:xfrm>
            <a:off x="15097433" y="7862829"/>
            <a:ext cx="2784986" cy="1077218"/>
          </a:xfrm>
          <a:prstGeom prst="rect">
            <a:avLst/>
          </a:prstGeom>
          <a:noFill/>
        </p:spPr>
        <p:txBody>
          <a:bodyPr wrap="square" rtlCol="0">
            <a:spAutoFit/>
          </a:bodyPr>
          <a:lstStyle/>
          <a:p>
            <a:r>
              <a:rPr lang="en-US" sz="3200" b="1">
                <a:solidFill>
                  <a:schemeClr val="accent6">
                    <a:lumMod val="75000"/>
                  </a:schemeClr>
                </a:solidFill>
                <a:latin typeface="Cabin Regular" panose="020B0604020202020204" charset="0"/>
              </a:rPr>
              <a:t>Hướng dẫn viên du lịch</a:t>
            </a:r>
            <a:endParaRPr lang="en-US" sz="2400" b="1">
              <a:solidFill>
                <a:schemeClr val="accent6">
                  <a:lumMod val="75000"/>
                </a:schemeClr>
              </a:solidFill>
              <a:latin typeface="Cabin Regular" panose="020B0604020202020204" charset="0"/>
            </a:endParaRPr>
          </a:p>
        </p:txBody>
      </p:sp>
      <p:sp>
        <p:nvSpPr>
          <p:cNvPr id="56" name="Oval 55">
            <a:extLst>
              <a:ext uri="{FF2B5EF4-FFF2-40B4-BE49-F238E27FC236}">
                <a16:creationId xmlns:a16="http://schemas.microsoft.com/office/drawing/2014/main" id="{76C7D7F5-A4A6-097B-2E5E-77CAF3350EF6}"/>
              </a:ext>
            </a:extLst>
          </p:cNvPr>
          <p:cNvSpPr/>
          <p:nvPr/>
        </p:nvSpPr>
        <p:spPr>
          <a:xfrm>
            <a:off x="9599355" y="7823285"/>
            <a:ext cx="2743200" cy="762005"/>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solidFill>
                  <a:schemeClr val="tx1"/>
                </a:solidFill>
                <a:latin typeface="Cabin Regular" panose="020B0604020202020204" charset="0"/>
              </a:rPr>
              <a:t>Báo cáo Tour</a:t>
            </a:r>
          </a:p>
        </p:txBody>
      </p:sp>
      <p:cxnSp>
        <p:nvCxnSpPr>
          <p:cNvPr id="58" name="Straight Connector 57">
            <a:extLst>
              <a:ext uri="{FF2B5EF4-FFF2-40B4-BE49-F238E27FC236}">
                <a16:creationId xmlns:a16="http://schemas.microsoft.com/office/drawing/2014/main" id="{9058EFD0-171B-FCB5-2B90-E4C97DB780B2}"/>
              </a:ext>
            </a:extLst>
          </p:cNvPr>
          <p:cNvCxnSpPr>
            <a:cxnSpLocks/>
            <a:stCxn id="26" idx="3"/>
          </p:cNvCxnSpPr>
          <p:nvPr/>
        </p:nvCxnSpPr>
        <p:spPr>
          <a:xfrm flipV="1">
            <a:off x="3574026" y="1937891"/>
            <a:ext cx="2293374" cy="995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BA9148-4407-BA3F-A6D4-F953F4505F24}"/>
              </a:ext>
            </a:extLst>
          </p:cNvPr>
          <p:cNvCxnSpPr>
            <a:cxnSpLocks/>
            <a:stCxn id="26" idx="3"/>
            <a:endCxn id="40" idx="2"/>
          </p:cNvCxnSpPr>
          <p:nvPr/>
        </p:nvCxnSpPr>
        <p:spPr>
          <a:xfrm>
            <a:off x="3574026" y="2933700"/>
            <a:ext cx="2171701" cy="88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BA37527-FB07-C212-D6F4-0C5A717266D8}"/>
              </a:ext>
            </a:extLst>
          </p:cNvPr>
          <p:cNvCxnSpPr>
            <a:cxnSpLocks/>
            <a:stCxn id="26" idx="3"/>
            <a:endCxn id="41" idx="2"/>
          </p:cNvCxnSpPr>
          <p:nvPr/>
        </p:nvCxnSpPr>
        <p:spPr>
          <a:xfrm>
            <a:off x="3574026" y="2933700"/>
            <a:ext cx="2171701" cy="1095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68FDBA-4F98-84CD-B577-89D9F96617BB}"/>
              </a:ext>
            </a:extLst>
          </p:cNvPr>
          <p:cNvCxnSpPr>
            <a:stCxn id="26" idx="3"/>
            <a:endCxn id="26" idx="3"/>
          </p:cNvCxnSpPr>
          <p:nvPr/>
        </p:nvCxnSpPr>
        <p:spPr>
          <a:xfrm>
            <a:off x="3574026" y="29337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7FFAF36-80B4-A194-4082-FC1F1A244CFD}"/>
              </a:ext>
            </a:extLst>
          </p:cNvPr>
          <p:cNvCxnSpPr>
            <a:cxnSpLocks/>
            <a:stCxn id="26" idx="3"/>
            <a:endCxn id="42" idx="1"/>
          </p:cNvCxnSpPr>
          <p:nvPr/>
        </p:nvCxnSpPr>
        <p:spPr>
          <a:xfrm>
            <a:off x="3574026" y="2933700"/>
            <a:ext cx="2573433" cy="1870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706577A-E685-0BB6-3DC0-2BE2966676C6}"/>
              </a:ext>
            </a:extLst>
          </p:cNvPr>
          <p:cNvCxnSpPr>
            <a:cxnSpLocks/>
            <a:stCxn id="26" idx="3"/>
            <a:endCxn id="43" idx="0"/>
          </p:cNvCxnSpPr>
          <p:nvPr/>
        </p:nvCxnSpPr>
        <p:spPr>
          <a:xfrm>
            <a:off x="3574026" y="2933700"/>
            <a:ext cx="464573" cy="1758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616E4D-DFC0-070A-8118-668EEE7D10DB}"/>
              </a:ext>
            </a:extLst>
          </p:cNvPr>
          <p:cNvCxnSpPr>
            <a:cxnSpLocks/>
            <a:stCxn id="26" idx="3"/>
            <a:endCxn id="44" idx="7"/>
          </p:cNvCxnSpPr>
          <p:nvPr/>
        </p:nvCxnSpPr>
        <p:spPr>
          <a:xfrm flipH="1">
            <a:off x="2069237" y="2933700"/>
            <a:ext cx="1504789" cy="1876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C5E0EC-9A81-5CE4-AF33-AC366A0FB4DB}"/>
              </a:ext>
            </a:extLst>
          </p:cNvPr>
          <p:cNvCxnSpPr>
            <a:cxnSpLocks/>
            <a:stCxn id="30" idx="1"/>
            <a:endCxn id="46" idx="6"/>
          </p:cNvCxnSpPr>
          <p:nvPr/>
        </p:nvCxnSpPr>
        <p:spPr>
          <a:xfrm flipH="1" flipV="1">
            <a:off x="12112113" y="1955513"/>
            <a:ext cx="2171701" cy="443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3483AD-EAE0-E7D5-9D9A-EC91F65555B4}"/>
              </a:ext>
            </a:extLst>
          </p:cNvPr>
          <p:cNvCxnSpPr>
            <a:cxnSpLocks/>
            <a:stCxn id="30" idx="1"/>
          </p:cNvCxnSpPr>
          <p:nvPr/>
        </p:nvCxnSpPr>
        <p:spPr>
          <a:xfrm flipH="1">
            <a:off x="11972807" y="2399392"/>
            <a:ext cx="2311007" cy="826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5BC0403-5054-9ECD-06A6-A94784483AA3}"/>
              </a:ext>
            </a:extLst>
          </p:cNvPr>
          <p:cNvCxnSpPr>
            <a:cxnSpLocks/>
            <a:stCxn id="34" idx="1"/>
            <a:endCxn id="48" idx="6"/>
          </p:cNvCxnSpPr>
          <p:nvPr/>
        </p:nvCxnSpPr>
        <p:spPr>
          <a:xfrm flipH="1" flipV="1">
            <a:off x="12112113" y="4692538"/>
            <a:ext cx="2427339" cy="924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7C406EA-B2FA-7440-CD96-7DBDDE1592B7}"/>
              </a:ext>
            </a:extLst>
          </p:cNvPr>
          <p:cNvCxnSpPr>
            <a:cxnSpLocks/>
            <a:stCxn id="34" idx="1"/>
            <a:endCxn id="49" idx="6"/>
          </p:cNvCxnSpPr>
          <p:nvPr/>
        </p:nvCxnSpPr>
        <p:spPr>
          <a:xfrm flipH="1">
            <a:off x="12572999" y="5616870"/>
            <a:ext cx="1966453" cy="546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5D3B6AF-74AA-AC08-A176-AB6813DDC998}"/>
              </a:ext>
            </a:extLst>
          </p:cNvPr>
          <p:cNvCxnSpPr>
            <a:cxnSpLocks/>
            <a:stCxn id="37" idx="3"/>
            <a:endCxn id="45" idx="2"/>
          </p:cNvCxnSpPr>
          <p:nvPr/>
        </p:nvCxnSpPr>
        <p:spPr>
          <a:xfrm>
            <a:off x="3603522" y="7810500"/>
            <a:ext cx="1772264" cy="51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B24D829-24EF-56B9-6A9A-7A1BB1C34711}"/>
              </a:ext>
            </a:extLst>
          </p:cNvPr>
          <p:cNvCxnSpPr>
            <a:cxnSpLocks/>
            <a:stCxn id="56" idx="6"/>
            <a:endCxn id="50" idx="1"/>
          </p:cNvCxnSpPr>
          <p:nvPr/>
        </p:nvCxnSpPr>
        <p:spPr>
          <a:xfrm>
            <a:off x="12342555" y="8204288"/>
            <a:ext cx="1941260" cy="1282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Box 4"/>
          <p:cNvSpPr txBox="1"/>
          <p:nvPr/>
        </p:nvSpPr>
        <p:spPr>
          <a:xfrm>
            <a:off x="533400" y="259604"/>
            <a:ext cx="9851853" cy="1219195"/>
          </a:xfrm>
          <a:prstGeom prst="rect">
            <a:avLst/>
          </a:prstGeom>
        </p:spPr>
        <p:txBody>
          <a:bodyPr lIns="0" tIns="0" rIns="0" bIns="0" rtlCol="0" anchor="t">
            <a:spAutoFit/>
          </a:bodyPr>
          <a:lstStyle/>
          <a:p>
            <a:pPr marL="0" lvl="0" indent="0">
              <a:lnSpc>
                <a:spcPts val="9750"/>
              </a:lnSpc>
            </a:pPr>
            <a:r>
              <a:rPr lang="en-US" sz="7500" u="none">
                <a:solidFill>
                  <a:srgbClr val="000000"/>
                </a:solidFill>
                <a:latin typeface="Cabin Regular Bold"/>
              </a:rPr>
              <a:t>Biểu đồ UseCase</a:t>
            </a:r>
          </a:p>
        </p:txBody>
      </p:sp>
      <p:sp>
        <p:nvSpPr>
          <p:cNvPr id="6" name="Freeform 6"/>
          <p:cNvSpPr/>
          <p:nvPr/>
        </p:nvSpPr>
        <p:spPr>
          <a:xfrm rot="2700000">
            <a:off x="615905" y="8223611"/>
            <a:ext cx="2770511" cy="2827052"/>
          </a:xfrm>
          <a:custGeom>
            <a:avLst/>
            <a:gdLst/>
            <a:ahLst/>
            <a:cxnLst/>
            <a:rect l="l" t="t" r="r" b="b"/>
            <a:pathLst>
              <a:path w="2770511" h="2827052">
                <a:moveTo>
                  <a:pt x="0" y="0"/>
                </a:moveTo>
                <a:lnTo>
                  <a:pt x="2770511" y="0"/>
                </a:lnTo>
                <a:lnTo>
                  <a:pt x="2770511" y="2827052"/>
                </a:lnTo>
                <a:lnTo>
                  <a:pt x="0" y="2827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700000">
            <a:off x="15147982" y="7918811"/>
            <a:ext cx="2770511" cy="2827052"/>
          </a:xfrm>
          <a:custGeom>
            <a:avLst/>
            <a:gdLst/>
            <a:ahLst/>
            <a:cxnLst/>
            <a:rect l="l" t="t" r="r" b="b"/>
            <a:pathLst>
              <a:path w="2770511" h="2827052">
                <a:moveTo>
                  <a:pt x="0" y="0"/>
                </a:moveTo>
                <a:lnTo>
                  <a:pt x="2770510" y="0"/>
                </a:lnTo>
                <a:lnTo>
                  <a:pt x="2770510" y="2827052"/>
                </a:lnTo>
                <a:lnTo>
                  <a:pt x="0" y="2827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descr="A picture containing diagram, line, drawing, text&#10;&#10;Description automatically generated">
            <a:extLst>
              <a:ext uri="{FF2B5EF4-FFF2-40B4-BE49-F238E27FC236}">
                <a16:creationId xmlns:a16="http://schemas.microsoft.com/office/drawing/2014/main" id="{6D3BB8BE-F5BC-35DA-A36C-11DE91CAF14B}"/>
              </a:ext>
            </a:extLst>
          </p:cNvPr>
          <p:cNvPicPr>
            <a:picLocks noChangeAspect="1"/>
          </p:cNvPicPr>
          <p:nvPr/>
        </p:nvPicPr>
        <p:blipFill>
          <a:blip r:embed="rId4"/>
          <a:stretch>
            <a:fillRect/>
          </a:stretch>
        </p:blipFill>
        <p:spPr>
          <a:xfrm>
            <a:off x="3124200" y="1478799"/>
            <a:ext cx="11658600" cy="82495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6"/>
          <p:cNvSpPr/>
          <p:nvPr/>
        </p:nvSpPr>
        <p:spPr>
          <a:xfrm rot="-99352">
            <a:off x="675663" y="526708"/>
            <a:ext cx="5127461" cy="961399"/>
          </a:xfrm>
          <a:custGeom>
            <a:avLst/>
            <a:gdLst/>
            <a:ahLst/>
            <a:cxnLst/>
            <a:rect l="l" t="t" r="r" b="b"/>
            <a:pathLst>
              <a:path w="5127461" h="961399">
                <a:moveTo>
                  <a:pt x="0" y="0"/>
                </a:moveTo>
                <a:lnTo>
                  <a:pt x="5127461" y="0"/>
                </a:lnTo>
                <a:lnTo>
                  <a:pt x="5127461" y="961399"/>
                </a:lnTo>
                <a:lnTo>
                  <a:pt x="0" y="961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TextBox 37"/>
          <p:cNvSpPr txBox="1"/>
          <p:nvPr/>
        </p:nvSpPr>
        <p:spPr>
          <a:xfrm>
            <a:off x="-441000" y="250437"/>
            <a:ext cx="11421615" cy="1180067"/>
          </a:xfrm>
          <a:prstGeom prst="rect">
            <a:avLst/>
          </a:prstGeom>
        </p:spPr>
        <p:txBody>
          <a:bodyPr wrap="square" lIns="0" tIns="0" rIns="0" bIns="0" rtlCol="0" anchor="t">
            <a:spAutoFit/>
          </a:bodyPr>
          <a:lstStyle/>
          <a:p>
            <a:pPr marL="0" lvl="0" indent="0" algn="ctr">
              <a:lnSpc>
                <a:spcPts val="9750"/>
              </a:lnSpc>
            </a:pPr>
            <a:r>
              <a:rPr lang="en-US" sz="7500" u="none">
                <a:solidFill>
                  <a:srgbClr val="000000"/>
                </a:solidFill>
                <a:latin typeface="Cabin Regular Bold"/>
              </a:rPr>
              <a:t>Một số UseCase chính</a:t>
            </a:r>
          </a:p>
        </p:txBody>
      </p:sp>
      <p:pic>
        <p:nvPicPr>
          <p:cNvPr id="41" name="Picture 40" descr="A picture containing text, diagram, screenshot, circle&#10;&#10;Description automatically generated">
            <a:extLst>
              <a:ext uri="{FF2B5EF4-FFF2-40B4-BE49-F238E27FC236}">
                <a16:creationId xmlns:a16="http://schemas.microsoft.com/office/drawing/2014/main" id="{9387EEDF-A76D-C0BE-6375-6DE85EBE0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57" y="3238500"/>
            <a:ext cx="8546343" cy="5181600"/>
          </a:xfrm>
          <a:prstGeom prst="rect">
            <a:avLst/>
          </a:prstGeom>
        </p:spPr>
      </p:pic>
      <p:pic>
        <p:nvPicPr>
          <p:cNvPr id="42" name="Picture 41" descr="Diagram&#10;&#10;Description automatically generated">
            <a:extLst>
              <a:ext uri="{FF2B5EF4-FFF2-40B4-BE49-F238E27FC236}">
                <a16:creationId xmlns:a16="http://schemas.microsoft.com/office/drawing/2014/main" id="{F88EF5EC-147A-1FA3-E2C5-A49183B06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2971800"/>
            <a:ext cx="8471024" cy="571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8997003"/>
            <a:ext cx="18288000" cy="1371600"/>
          </a:xfrm>
          <a:prstGeom prst="rect">
            <a:avLst/>
          </a:prstGeom>
          <a:solidFill>
            <a:srgbClr val="F990D3"/>
          </a:solidFill>
        </p:spPr>
      </p:sp>
      <p:sp>
        <p:nvSpPr>
          <p:cNvPr id="18" name="TextBox 37">
            <a:extLst>
              <a:ext uri="{FF2B5EF4-FFF2-40B4-BE49-F238E27FC236}">
                <a16:creationId xmlns:a16="http://schemas.microsoft.com/office/drawing/2014/main" id="{AC193A3D-DBDB-46D9-1821-6A73D3F8728F}"/>
              </a:ext>
            </a:extLst>
          </p:cNvPr>
          <p:cNvSpPr txBox="1"/>
          <p:nvPr/>
        </p:nvSpPr>
        <p:spPr>
          <a:xfrm>
            <a:off x="-441000" y="250437"/>
            <a:ext cx="11421615" cy="1180067"/>
          </a:xfrm>
          <a:prstGeom prst="rect">
            <a:avLst/>
          </a:prstGeom>
        </p:spPr>
        <p:txBody>
          <a:bodyPr wrap="square" lIns="0" tIns="0" rIns="0" bIns="0" rtlCol="0" anchor="t">
            <a:spAutoFit/>
          </a:bodyPr>
          <a:lstStyle/>
          <a:p>
            <a:pPr marL="0" lvl="0" indent="0" algn="ctr">
              <a:lnSpc>
                <a:spcPts val="9750"/>
              </a:lnSpc>
            </a:pPr>
            <a:r>
              <a:rPr lang="en-US" sz="7500" u="none">
                <a:solidFill>
                  <a:srgbClr val="000000"/>
                </a:solidFill>
                <a:latin typeface="Cabin Regular Bold"/>
              </a:rPr>
              <a:t>Biểu đồ hoạt động chính</a:t>
            </a:r>
          </a:p>
        </p:txBody>
      </p:sp>
      <p:pic>
        <p:nvPicPr>
          <p:cNvPr id="19" name="Picture 18" descr="A screenshot of a computer&#10;&#10;Description automatically generated with medium confidence">
            <a:extLst>
              <a:ext uri="{FF2B5EF4-FFF2-40B4-BE49-F238E27FC236}">
                <a16:creationId xmlns:a16="http://schemas.microsoft.com/office/drawing/2014/main" id="{42B6AA2D-2E4B-BDB9-8BBB-4EE17F3D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605849"/>
            <a:ext cx="15087600" cy="7277260"/>
          </a:xfrm>
          <a:prstGeom prst="rect">
            <a:avLst/>
          </a:prstGeom>
        </p:spPr>
      </p:pic>
      <p:sp>
        <p:nvSpPr>
          <p:cNvPr id="23" name="TextBox 37">
            <a:extLst>
              <a:ext uri="{FF2B5EF4-FFF2-40B4-BE49-F238E27FC236}">
                <a16:creationId xmlns:a16="http://schemas.microsoft.com/office/drawing/2014/main" id="{E2FA7293-A96D-22AF-D2B2-C2458E5E1BDB}"/>
              </a:ext>
            </a:extLst>
          </p:cNvPr>
          <p:cNvSpPr txBox="1"/>
          <p:nvPr/>
        </p:nvSpPr>
        <p:spPr>
          <a:xfrm>
            <a:off x="4038600" y="9106933"/>
            <a:ext cx="11421615" cy="1180067"/>
          </a:xfrm>
          <a:prstGeom prst="rect">
            <a:avLst/>
          </a:prstGeom>
        </p:spPr>
        <p:txBody>
          <a:bodyPr wrap="square" lIns="0" tIns="0" rIns="0" bIns="0" rtlCol="0" anchor="t">
            <a:spAutoFit/>
          </a:bodyPr>
          <a:lstStyle/>
          <a:p>
            <a:pPr marL="0" lvl="0" indent="0" algn="ctr">
              <a:lnSpc>
                <a:spcPts val="9750"/>
              </a:lnSpc>
            </a:pPr>
            <a:r>
              <a:rPr lang="en-US" sz="7500" u="none">
                <a:solidFill>
                  <a:srgbClr val="000000"/>
                </a:solidFill>
                <a:latin typeface="Cabin Regular Bold"/>
              </a:rPr>
              <a:t>Biểu đồ hoạt động đặt Tour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with low confidence">
            <a:extLst>
              <a:ext uri="{FF2B5EF4-FFF2-40B4-BE49-F238E27FC236}">
                <a16:creationId xmlns:a16="http://schemas.microsoft.com/office/drawing/2014/main" id="{4D8AB3D1-5212-9170-32EC-F70FB22CA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495300"/>
            <a:ext cx="9812973" cy="7850836"/>
          </a:xfrm>
          <a:prstGeom prst="rect">
            <a:avLst/>
          </a:prstGeom>
        </p:spPr>
      </p:pic>
      <p:sp>
        <p:nvSpPr>
          <p:cNvPr id="12" name="TextBox 37">
            <a:extLst>
              <a:ext uri="{FF2B5EF4-FFF2-40B4-BE49-F238E27FC236}">
                <a16:creationId xmlns:a16="http://schemas.microsoft.com/office/drawing/2014/main" id="{4DD628E4-F58B-D696-5FC7-D4B6A6D1D591}"/>
              </a:ext>
            </a:extLst>
          </p:cNvPr>
          <p:cNvSpPr txBox="1"/>
          <p:nvPr/>
        </p:nvSpPr>
        <p:spPr>
          <a:xfrm>
            <a:off x="1219200" y="8801100"/>
            <a:ext cx="15316200" cy="1180067"/>
          </a:xfrm>
          <a:prstGeom prst="rect">
            <a:avLst/>
          </a:prstGeom>
        </p:spPr>
        <p:txBody>
          <a:bodyPr wrap="square" lIns="0" tIns="0" rIns="0" bIns="0" rtlCol="0" anchor="t">
            <a:spAutoFit/>
          </a:bodyPr>
          <a:lstStyle/>
          <a:p>
            <a:pPr marL="0" lvl="0" indent="0" algn="ctr">
              <a:lnSpc>
                <a:spcPts val="9750"/>
              </a:lnSpc>
            </a:pPr>
            <a:r>
              <a:rPr lang="en-US" sz="7500" u="none">
                <a:solidFill>
                  <a:srgbClr val="000000"/>
                </a:solidFill>
                <a:latin typeface="Cabin Regular Bold"/>
              </a:rPr>
              <a:t>Biểu đồ hoạt động theo dõi Tour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DCA99E06EF1E4686D55E5D38B35F2E" ma:contentTypeVersion="5" ma:contentTypeDescription="Create a new document." ma:contentTypeScope="" ma:versionID="208d5c8d37bfaaae3ab81edf7d3fa8c6">
  <xsd:schema xmlns:xsd="http://www.w3.org/2001/XMLSchema" xmlns:xs="http://www.w3.org/2001/XMLSchema" xmlns:p="http://schemas.microsoft.com/office/2006/metadata/properties" xmlns:ns2="7d526a88-71b4-405d-86fd-9b9f081c900b" targetNamespace="http://schemas.microsoft.com/office/2006/metadata/properties" ma:root="true" ma:fieldsID="a83cf9cd97d29ed8dc9e59d86de1d57d" ns2:_="">
    <xsd:import namespace="7d526a88-71b4-405d-86fd-9b9f081c90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6a88-71b4-405d-86fd-9b9f081c9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C21274-C616-41E9-93A3-BC00EB9B518A}"/>
</file>

<file path=customXml/itemProps2.xml><?xml version="1.0" encoding="utf-8"?>
<ds:datastoreItem xmlns:ds="http://schemas.openxmlformats.org/officeDocument/2006/customXml" ds:itemID="{201E61D3-8C37-48E8-B904-46E97EAA1AF9}"/>
</file>

<file path=customXml/itemProps3.xml><?xml version="1.0" encoding="utf-8"?>
<ds:datastoreItem xmlns:ds="http://schemas.openxmlformats.org/officeDocument/2006/customXml" ds:itemID="{2EF0C382-0C1D-4434-925F-58E5985D781F}"/>
</file>

<file path=docProps/app.xml><?xml version="1.0" encoding="utf-8"?>
<Properties xmlns="http://schemas.openxmlformats.org/officeDocument/2006/extended-properties" xmlns:vt="http://schemas.openxmlformats.org/officeDocument/2006/docPropsVTypes">
  <TotalTime>113</TotalTime>
  <Words>308</Words>
  <Application>Microsoft Office PowerPoint</Application>
  <PresentationFormat>Custom</PresentationFormat>
  <Paragraphs>59</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Muli Regular</vt:lpstr>
      <vt:lpstr>Cabin Regular Bold</vt:lpstr>
      <vt:lpstr>Calibri</vt:lpstr>
      <vt:lpstr>Cabin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Nguyen Ngoc Linh 20204576</cp:lastModifiedBy>
  <cp:revision>7</cp:revision>
  <dcterms:created xsi:type="dcterms:W3CDTF">2006-08-16T00:00:00Z</dcterms:created>
  <dcterms:modified xsi:type="dcterms:W3CDTF">2023-07-10T02:12:45Z</dcterms:modified>
  <dc:identifier>DAFnenzlPVc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0x01010065DCA99E06EF1E4686D55E5D38B35F2E</vt:lpwstr>
  </property>
</Properties>
</file>